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4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1738134"/>
            <a:ext cx="38032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a-IR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بررسی اثرات تنش سرما در گیاهان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75"/>
            <a:ext cx="2458573" cy="171702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692696" y="52816"/>
            <a:ext cx="9144000" cy="884466"/>
          </a:xfrm>
        </p:spPr>
        <p:txBody>
          <a:bodyPr/>
          <a:lstStyle/>
          <a:p>
            <a:pPr algn="r" rtl="1"/>
            <a:r>
              <a:rPr lang="fa-IR" dirty="0" smtClean="0"/>
              <a:t>مقدمه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75174" y="1138502"/>
            <a:ext cx="817329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endParaRPr lang="fa-IR" b="1" dirty="0" smtClean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justLow" rtl="1"/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گیاهان زراعی 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در طول چرخه زندگی خود در معرض شرایط محیطی متنوع قرار می گیرند.</a:t>
            </a:r>
          </a:p>
          <a:p>
            <a:pPr algn="justLow" rtl="1"/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 تنش سرما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cold </a:t>
            </a:r>
            <a:r>
              <a:rPr lang="en-US" sz="16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stress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، که می تواند به صورت تنش </a:t>
            </a:r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سرما </a:t>
            </a:r>
            <a:r>
              <a:rPr lang="en-US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chilling</a:t>
            </a:r>
            <a:r>
              <a:rPr lang="en-US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 (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0-15 درجه سانتی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گراد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) و تنش یخبندان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freezing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(&lt;0°C)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طبقه بندی شود یک فاکتور عمده زیست محیطی است که رشد، بهره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وری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و توزیع جغرافیایی محصولات زراعی را محدود می کند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Zhu et al. 2007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.</a:t>
            </a:r>
            <a:endParaRPr lang="ko-KR" altLang="en-US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justLow"/>
            <a:endParaRPr lang="fa-IR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18" y="2571750"/>
            <a:ext cx="3329947" cy="2287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139952" y="2705893"/>
            <a:ext cx="4608512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بسیاری از گونه های منشا گرمسیری یا نیمه گرمسیری در اثر دمای پایین غیر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یخبدان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آسیب می بینند یا از بین می روند و نشانه های مختلفی از آسیب های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سرمازدگی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مانند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کلروز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، نکروز یا عقب ماندگی رشد را نشان می دهند. در مقابل، گونه های تحمل کننده ی سرما می توانند در چنین دماهای سردی رشد کنند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Sanghera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 et al., 2011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.</a:t>
            </a:r>
          </a:p>
          <a:p>
            <a:pPr algn="justLow" rtl="1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915566"/>
            <a:ext cx="8352928" cy="40010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endParaRPr lang="fa-IR" sz="2000" b="1" dirty="0" smtClean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کاهش جوانه زنی (</a:t>
            </a:r>
            <a:r>
              <a:rPr lang="fa-IR" b="1" i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غلات بهتر از سایر گیاهان در دمای پایین جوانه می زنند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1600" b="1" dirty="0">
                <a:latin typeface="Times New Roman" panose="02020603050405020304" pitchFamily="18" charset="0"/>
                <a:cs typeface="B Titr" panose="00000700000000000000" pitchFamily="2" charset="-78"/>
              </a:rPr>
              <a:t>Coffman 1923</a:t>
            </a:r>
            <a:r>
              <a:rPr lang="en-US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)</a:t>
            </a: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).</a:t>
            </a: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r>
              <a:rPr lang="fa-IR" sz="2000" b="1" dirty="0">
                <a:latin typeface="Times New Roman" panose="02020603050405020304" pitchFamily="18" charset="0"/>
                <a:cs typeface="B Titr" panose="00000700000000000000" pitchFamily="2" charset="-78"/>
              </a:rPr>
              <a:t>کاهش رشد </a:t>
            </a: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گیاه</a:t>
            </a: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نرخ  بالای مرگ </a:t>
            </a:r>
            <a:r>
              <a:rPr lang="fa-IR" sz="2000" b="1" dirty="0">
                <a:latin typeface="Times New Roman" panose="02020603050405020304" pitchFamily="18" charset="0"/>
                <a:cs typeface="B Titr" panose="00000700000000000000" pitchFamily="2" charset="-78"/>
              </a:rPr>
              <a:t>و میر </a:t>
            </a:r>
            <a:endParaRPr lang="fa-IR" sz="2000" b="1" dirty="0" smtClean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باروری </a:t>
            </a:r>
            <a:r>
              <a:rPr lang="fa-IR" sz="2000" b="1" dirty="0">
                <a:latin typeface="Times New Roman" panose="02020603050405020304" pitchFamily="18" charset="0"/>
                <a:cs typeface="B Titr" panose="00000700000000000000" pitchFamily="2" charset="-78"/>
              </a:rPr>
              <a:t>کم سنبله </a:t>
            </a:r>
            <a:r>
              <a:rPr lang="en-US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(</a:t>
            </a:r>
            <a:r>
              <a:rPr lang="en-US" sz="2000" b="1" dirty="0">
                <a:latin typeface="Times New Roman" panose="02020603050405020304" pitchFamily="18" charset="0"/>
                <a:cs typeface="B Titr" panose="00000700000000000000" pitchFamily="2" charset="-78"/>
              </a:rPr>
              <a:t>Cook et al., 2004)</a:t>
            </a: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.</a:t>
            </a: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از دست رفتن عملکرد</a:t>
            </a:r>
          </a:p>
          <a:p>
            <a:pPr marL="285750" indent="-285750" algn="r" rtl="1">
              <a:buFont typeface="Courier New" panose="02070309020205020404" pitchFamily="49" charset="0"/>
              <a:buChar char="o"/>
            </a:pPr>
            <a:endParaRPr lang="fa-IR" sz="2000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q"/>
            </a:pP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اثر تنش </a:t>
            </a:r>
            <a:r>
              <a:rPr lang="fa-IR" sz="2000" b="1" dirty="0">
                <a:latin typeface="Times New Roman" panose="02020603050405020304" pitchFamily="18" charset="0"/>
                <a:cs typeface="B Titr" panose="00000700000000000000" pitchFamily="2" charset="-78"/>
              </a:rPr>
              <a:t>سرما بر تولید گرده </a:t>
            </a:r>
            <a:r>
              <a:rPr lang="fa-IR" sz="2000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و تشکیل دانه</a:t>
            </a:r>
          </a:p>
          <a:p>
            <a:pPr algn="r" rtl="1"/>
            <a:endParaRPr lang="fa-IR" sz="2000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r" rtl="1"/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سرمای 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ناگهانی </a:t>
            </a:r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مانع 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از رسیدن  قند به گرده می شود. بدون </a:t>
            </a:r>
            <a:r>
              <a:rPr lang="fa-IR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قند هیچ 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نشاسته ای وجود ندارد که انرژی را برای جوانه زدن گرده ها فراهم کند. و بدون گرده، گرده افشانی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نمی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تواند رخ دهد، در نتیجه، دانه ای تولید </a:t>
            </a:r>
            <a:r>
              <a:rPr lang="fa-IR" b="1" dirty="0" err="1">
                <a:latin typeface="Times New Roman" panose="02020603050405020304" pitchFamily="18" charset="0"/>
                <a:cs typeface="B Titr" panose="00000700000000000000" pitchFamily="2" charset="-78"/>
              </a:rPr>
              <a:t>نمی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 شود 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(Oliver </a:t>
            </a:r>
            <a:r>
              <a:rPr lang="en-US" b="1" dirty="0" smtClean="0">
                <a:latin typeface="Times New Roman" panose="02020603050405020304" pitchFamily="18" charset="0"/>
                <a:cs typeface="B Titr" panose="00000700000000000000" pitchFamily="2" charset="-78"/>
              </a:rPr>
              <a:t>et al</a:t>
            </a:r>
            <a:r>
              <a:rPr lang="en-US" b="1" dirty="0">
                <a:latin typeface="Times New Roman" panose="02020603050405020304" pitchFamily="18" charset="0"/>
                <a:cs typeface="B Titr" panose="00000700000000000000" pitchFamily="2" charset="-78"/>
              </a:rPr>
              <a:t>., 2005)</a:t>
            </a:r>
            <a:r>
              <a:rPr lang="fa-IR" b="1" dirty="0">
                <a:latin typeface="Times New Roman" panose="02020603050405020304" pitchFamily="18" charset="0"/>
                <a:cs typeface="B Titr" panose="00000700000000000000" pitchFamily="2" charset="-78"/>
              </a:rPr>
              <a:t>.</a:t>
            </a:r>
            <a:endParaRPr lang="en-US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  <a:p>
            <a:pPr algn="r" rtl="1"/>
            <a:endParaRPr lang="fa-IR" sz="2000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760" y="176322"/>
            <a:ext cx="3879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آسیب های ناشی از تنش سرما</a:t>
            </a:r>
          </a:p>
        </p:txBody>
      </p:sp>
    </p:spTree>
    <p:extLst>
      <p:ext uri="{BB962C8B-B14F-4D97-AF65-F5344CB8AC3E}">
        <p14:creationId xmlns:p14="http://schemas.microsoft.com/office/powerpoint/2010/main" val="20793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</TotalTime>
  <Words>206</Words>
  <Application>Microsoft Office PowerPoint</Application>
  <PresentationFormat>On-screen Show (16:9)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맑은 고딕</vt:lpstr>
      <vt:lpstr>Arial</vt:lpstr>
      <vt:lpstr>B Titr</vt:lpstr>
      <vt:lpstr>Calibri</vt:lpstr>
      <vt:lpstr>Courier New</vt:lpstr>
      <vt:lpstr>Times New Roman</vt:lpstr>
      <vt:lpstr>Wingdings</vt:lpstr>
      <vt:lpstr>Office Theme</vt:lpstr>
      <vt:lpstr>Custom Design</vt:lpstr>
      <vt:lpstr>PowerPoint Presentation</vt:lpstr>
      <vt:lpstr>مقدمه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aaa</cp:lastModifiedBy>
  <cp:revision>114</cp:revision>
  <dcterms:created xsi:type="dcterms:W3CDTF">2014-04-01T16:27:38Z</dcterms:created>
  <dcterms:modified xsi:type="dcterms:W3CDTF">2025-11-21T09:13:06Z</dcterms:modified>
</cp:coreProperties>
</file>